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Garamond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Garamond-regular.fntdata"/><Relationship Id="rId14" Type="http://schemas.openxmlformats.org/officeDocument/2006/relationships/slide" Target="slides/slide9.xml"/><Relationship Id="rId17" Type="http://schemas.openxmlformats.org/officeDocument/2006/relationships/font" Target="fonts/Garamond-italic.fntdata"/><Relationship Id="rId16" Type="http://schemas.openxmlformats.org/officeDocument/2006/relationships/font" Target="fonts/Garamon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Garamon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244ac36dd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안녕하세요. D조 8주차 진행사항 발표를 맡은 이동우입니다. 발표 시작하겠습니다.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g1244ac36dd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44ac36dd6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44ac36dd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저희 조의 진행사항이 지지부진한 이유에 대해서 말씀을 드리고 시작하겠습니다.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주제 선정까지는 빠르게 이뤄질 수 있었으나, 해당 주제를 구현하는 구체적인 방법에 있어서 팀원들 간에 의견 차이가 있었고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또, 확진자들이 연속해서 나오는 바람에 팀원들간에 의견을 조율하고 협력할 기회가 적었었습니다.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때문에 아직 구체적인 기술적 문제 해결 방법을 도출해내지 못하였습니다.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중간고사 이후에 팀원들끼리 의견 조율을 마치고 협력해서 기한 안에 목표한 바를 이루도록 최선을 다하도록 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44ac36dd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44ac36dd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사용자의 자세를 평가하기 위해 사용될 dataset을 제작하였습니다.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사용자의 자세가 올바른 자세인지 아닌지의 여부와 각도가 명시된 사진을 400여장 정도 촬영하였고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무작위의 각도와 자세로 찍은 사진을 800장 정도 촬영하였습니다.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일단 촬영된 사진들로 사용자의 자세를 판단하는 알고리즘과 방법을 구상한 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인공지능 학습을 할 시엔 나머지 팀원들과 가능하다면 지인들의 사진까지 촬영한 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augmentation을 이용해 dataset의 크기를 증가시킬 예정입니다.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이때 촬영하는 카메라의 높이에 대해서는 추가적인 논의가 필요할 것으로 보입니다.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44ac36dd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44ac36dd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촬영된 정면 사진을 Openpose를 이용해 분석한 결과입니다.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위의 사진이 올바른 자세, 밑의 사진이 흔히 말하는 거북목 자세를 취한 채로 촬영된 사진입니다.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 사진에서 어깨의 넓이가 </a:t>
            </a:r>
            <a:r>
              <a:rPr lang="ko">
                <a:solidFill>
                  <a:srgbClr val="333333"/>
                </a:solidFill>
                <a:highlight>
                  <a:srgbClr val="FFFFFF"/>
                </a:highlight>
              </a:rPr>
              <a:t>1065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highlight>
                  <a:srgbClr val="FFFFFF"/>
                </a:highlight>
              </a:rPr>
              <a:t>아래 사진에서 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1159이 나왔습니다. 그리고 육안으로 확인 가능하듯이 한 쪽 어깨가 내려가 있는 것을 확인할 수 있습니다.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양쪽 귀 사이 거리는 위에서 </a:t>
            </a:r>
            <a:r>
              <a:rPr lang="ko">
                <a:solidFill>
                  <a:srgbClr val="333333"/>
                </a:solidFill>
                <a:highlight>
                  <a:srgbClr val="FFFFFF"/>
                </a:highlight>
              </a:rPr>
              <a:t>463, 밑에서 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805가 나왔습니다.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사용자가 거북목 상태일 경우 카메라가 고정되어 있다고 했을 때, 화면과 더욱 가까워지기 때문에 설득력 있는 결과로 보입니다.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이때, 늘어난 어깨 길이보다 늘어난 귀 사이 거리가 훨씬 큰 것을 이용하여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어깨 길이와 귀 사이 거리의 비를 이용하면 거북목 판별을 할 수 있을 것으로 보입니다.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44ac36dd6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44ac36dd6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측면 30도에서 찍은 사진입니다.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경우 어깨 사이 거리가 위에서 859, 밑에서 852가 나왔습니다.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한 쪽 귀가 보이지 않기 때문에 정면 사진과 같은 키포인트를 사용할 수 없다는 문제가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대신에 눈 사이의 거리를 구해보면 위에서 163, 밑에서 165가 나왔습니다.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각도에서는 사용자가 거북목을 취한다고 해서 반드시 카메라와 가까워진다는 보장이 없기 때문에 다른 방법을 찾아야 할 것으로 보입니다.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b1aa76c7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b1aa76c7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측면의 경우 더 이상 두 상응하는 신체 부위 사이의 거리는 의미가 없고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대신 목과 코의 거리 혹은 각도를 이용하여 기준을 세우면 쉽게 판별할 수 있을 것으로 예상됩니다.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44ac36dd6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44ac36dd6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b1aa76c7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b1aa76c7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b1aa76c7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b1aa76c7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 showMasterSp="0">
  <p:cSld name="Title Slide with Imag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4171313" y="69050"/>
            <a:ext cx="4972800" cy="5063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2" name="Google Shape;52;p13"/>
          <p:cNvSpPr txBox="1"/>
          <p:nvPr>
            <p:ph type="ctrTitle"/>
          </p:nvPr>
        </p:nvSpPr>
        <p:spPr>
          <a:xfrm>
            <a:off x="0" y="-3906"/>
            <a:ext cx="6067800" cy="51474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b" bIns="1620000" lIns="540000" spcFirstLastPara="1" rIns="156600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Garamond"/>
              <a:buNone/>
              <a:defRPr sz="45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554733" y="3626087"/>
            <a:ext cx="38433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jpg"/><Relationship Id="rId10" Type="http://schemas.openxmlformats.org/officeDocument/2006/relationships/image" Target="../media/image11.jpg"/><Relationship Id="rId13" Type="http://schemas.openxmlformats.org/officeDocument/2006/relationships/image" Target="../media/image13.jpg"/><Relationship Id="rId1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8.jpg"/><Relationship Id="rId14" Type="http://schemas.openxmlformats.org/officeDocument/2006/relationships/image" Target="../media/image20.jpg"/><Relationship Id="rId5" Type="http://schemas.openxmlformats.org/officeDocument/2006/relationships/image" Target="../media/image4.jpg"/><Relationship Id="rId6" Type="http://schemas.openxmlformats.org/officeDocument/2006/relationships/image" Target="../media/image10.jpg"/><Relationship Id="rId7" Type="http://schemas.openxmlformats.org/officeDocument/2006/relationships/image" Target="../media/image5.jpg"/><Relationship Id="rId8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3.jpg"/><Relationship Id="rId5" Type="http://schemas.openxmlformats.org/officeDocument/2006/relationships/image" Target="../media/image27.png"/><Relationship Id="rId6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21.png"/><Relationship Id="rId5" Type="http://schemas.openxmlformats.org/officeDocument/2006/relationships/image" Target="../media/image19.jpg"/><Relationship Id="rId6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0" y="-3900"/>
            <a:ext cx="5849700" cy="5147400"/>
          </a:xfrm>
          <a:prstGeom prst="rect">
            <a:avLst/>
          </a:prstGeom>
          <a:solidFill>
            <a:srgbClr val="F2F2F2">
              <a:alpha val="54900"/>
            </a:srgbClr>
          </a:solidFill>
          <a:ln>
            <a:noFill/>
          </a:ln>
        </p:spPr>
        <p:txBody>
          <a:bodyPr anchorCtr="0" anchor="b" bIns="1620000" lIns="540000" spcFirstLastPara="1" rIns="15660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Garamond"/>
              <a:buNone/>
            </a:pPr>
            <a:r>
              <a:rPr b="1" lang="ko" sz="2800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캡스톤 설계 프로젝트</a:t>
            </a:r>
            <a:endParaRPr b="1" sz="2800">
              <a:solidFill>
                <a:schemeClr val="accent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Garamond"/>
              <a:buNone/>
            </a:pPr>
            <a:r>
              <a:rPr b="1" lang="ko" sz="2800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8주차 Weekly Progress</a:t>
            </a:r>
            <a:endParaRPr b="1" sz="2800">
              <a:solidFill>
                <a:schemeClr val="accent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Garamond"/>
              <a:buNone/>
            </a:pPr>
            <a:r>
              <a:t/>
            </a:r>
            <a:endParaRPr b="1" sz="28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Garamond"/>
              <a:buNone/>
            </a:pPr>
            <a:r>
              <a:t/>
            </a:r>
            <a:endParaRPr b="1" sz="28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Garamond"/>
              <a:buNone/>
            </a:pPr>
            <a:r>
              <a:t/>
            </a:r>
            <a:endParaRPr b="1" sz="28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Garamond"/>
              <a:buNone/>
            </a:pPr>
            <a:r>
              <a:t/>
            </a:r>
            <a:endParaRPr b="1" sz="28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153600" y="3474000"/>
            <a:ext cx="29019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81000">
            <a:spAutoFit/>
          </a:bodyPr>
          <a:lstStyle/>
          <a:p>
            <a:pPr indent="0" lvl="0" marL="0" marR="0" rtl="0" algn="l">
              <a:lnSpc>
                <a:spcPct val="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Group D : 이동우, 원종원, 노현진, 신근호</a:t>
            </a:r>
            <a:endParaRPr i="0" sz="1800" u="none" cap="none" strike="noStrike">
              <a:solidFill>
                <a:srgbClr val="3F3F3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60" name="Google Shape;60;p14"/>
          <p:cNvCxnSpPr/>
          <p:nvPr/>
        </p:nvCxnSpPr>
        <p:spPr>
          <a:xfrm>
            <a:off x="8" y="3828743"/>
            <a:ext cx="3055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0" y="0"/>
            <a:ext cx="10287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SzPts val="1800"/>
              <a:buNone/>
            </a:pPr>
            <a:r>
              <a:rPr lang="ko" sz="1600">
                <a:solidFill>
                  <a:schemeClr val="accent1"/>
                </a:solidFill>
              </a:rPr>
              <a:t>SWE3028</a:t>
            </a:r>
            <a:endParaRPr sz="1600">
              <a:solidFill>
                <a:schemeClr val="accent1"/>
              </a:solidFill>
            </a:endParaRPr>
          </a:p>
        </p:txBody>
      </p:sp>
      <p:pic>
        <p:nvPicPr>
          <p:cNvPr descr="Image result for skku logo" id="62" name="Google Shape;62;p14"/>
          <p:cNvPicPr preferRelativeResize="0"/>
          <p:nvPr/>
        </p:nvPicPr>
        <p:blipFill rotWithShape="1">
          <a:blip r:embed="rId3">
            <a:alphaModFix/>
          </a:blip>
          <a:srcRect b="36627" l="0" r="0" t="35901"/>
          <a:stretch/>
        </p:blipFill>
        <p:spPr>
          <a:xfrm>
            <a:off x="1299015" y="4686294"/>
            <a:ext cx="16642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400" y="-3900"/>
            <a:ext cx="4738599" cy="514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진행사항이 지지부진한 것에 대하여..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174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자세 판단을 위한 Dataset 제작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8713"/>
            <a:ext cx="1978574" cy="111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800" y="668713"/>
            <a:ext cx="1978574" cy="1112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901068"/>
            <a:ext cx="1978574" cy="1112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7800" y="1901099"/>
            <a:ext cx="1978550" cy="1112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133418"/>
            <a:ext cx="1978574" cy="1112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7821" y="3133475"/>
            <a:ext cx="1978526" cy="111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85125" y="668737"/>
            <a:ext cx="1978526" cy="111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50525" y="668723"/>
            <a:ext cx="1978574" cy="111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85100" y="1901073"/>
            <a:ext cx="1978574" cy="111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50475" y="1901100"/>
            <a:ext cx="1978546" cy="111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85100" y="3133471"/>
            <a:ext cx="1978598" cy="111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50475" y="3133449"/>
            <a:ext cx="1978526" cy="111292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217725" y="4539025"/>
            <a:ext cx="61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정면 ~ 90도 각도로 촬영, 높이에 대해서는 추가적인 논의 필요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167950" y="4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Openpose를 통한 Pose estimation 결과 (정면)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00" y="620075"/>
            <a:ext cx="3708398" cy="208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0100" y="620075"/>
            <a:ext cx="3708398" cy="20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5658475" y="1313463"/>
            <a:ext cx="31878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"/>
              <a:t>(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971.778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344.817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0.756173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96" name="Google Shape;96;p17"/>
          <p:cNvSpPr txBox="1"/>
          <p:nvPr/>
        </p:nvSpPr>
        <p:spPr>
          <a:xfrm>
            <a:off x="5658475" y="2380225"/>
            <a:ext cx="2194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995.312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904.026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0.330193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4383300" y="2408800"/>
            <a:ext cx="25320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450.832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933.505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0.157402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6915300" y="2408800"/>
            <a:ext cx="2918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1516.29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930.564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0.253245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99" name="Google Shape;99;p17"/>
          <p:cNvSpPr txBox="1"/>
          <p:nvPr/>
        </p:nvSpPr>
        <p:spPr>
          <a:xfrm>
            <a:off x="5094475" y="876500"/>
            <a:ext cx="36294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856.965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247.766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0.833323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00" name="Google Shape;100;p17"/>
          <p:cNvSpPr txBox="1"/>
          <p:nvPr/>
        </p:nvSpPr>
        <p:spPr>
          <a:xfrm>
            <a:off x="6142775" y="876500"/>
            <a:ext cx="3402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1071.91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247.682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0.813139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01" name="Google Shape;101;p17"/>
          <p:cNvSpPr txBox="1"/>
          <p:nvPr/>
        </p:nvSpPr>
        <p:spPr>
          <a:xfrm>
            <a:off x="4625925" y="1208425"/>
            <a:ext cx="4401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742.277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356.578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0.674419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02" name="Google Shape;102;p17"/>
          <p:cNvSpPr txBox="1"/>
          <p:nvPr/>
        </p:nvSpPr>
        <p:spPr>
          <a:xfrm>
            <a:off x="6651625" y="1117750"/>
            <a:ext cx="3224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1204.23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324.23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0.669722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300" y="2821675"/>
            <a:ext cx="3708398" cy="208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0100" y="2821675"/>
            <a:ext cx="3708398" cy="208596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5643175" y="3656675"/>
            <a:ext cx="253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957.099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371.351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0.704495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5585250" y="4470725"/>
            <a:ext cx="2532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962.939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977.683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0.27809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6700625" y="3449113"/>
            <a:ext cx="2532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1236.57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403.756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0.750849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4625925" y="3494763"/>
            <a:ext cx="2532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715.735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436.141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0.68463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6191875" y="3087738"/>
            <a:ext cx="2532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1092.53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280.165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0.760382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6915300" y="4350850"/>
            <a:ext cx="2532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1510.39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930.603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0.245193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094475" y="3102025"/>
            <a:ext cx="2532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848.148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280.157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0.728841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4383300" y="4540138"/>
            <a:ext cx="2532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353.705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1007.09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0.115221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648" y="2886599"/>
            <a:ext cx="3358248" cy="188902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type="title"/>
          </p:nvPr>
        </p:nvSpPr>
        <p:spPr>
          <a:xfrm>
            <a:off x="268775" y="22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Openpose를 통한 Pose estimation 결과 (측면 30도)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050" y="839075"/>
            <a:ext cx="3358248" cy="188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9649" y="839075"/>
            <a:ext cx="3358248" cy="188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050" y="2886600"/>
            <a:ext cx="3358248" cy="188902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6197975" y="1599825"/>
            <a:ext cx="2407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1045.34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459.567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0.778761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23" name="Google Shape;123;p18"/>
          <p:cNvSpPr txBox="1"/>
          <p:nvPr/>
        </p:nvSpPr>
        <p:spPr>
          <a:xfrm>
            <a:off x="5353800" y="2310650"/>
            <a:ext cx="2354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812.86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977.616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0.396832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24" name="Google Shape;124;p18"/>
          <p:cNvSpPr txBox="1"/>
          <p:nvPr/>
        </p:nvSpPr>
        <p:spPr>
          <a:xfrm>
            <a:off x="4420100" y="2470050"/>
            <a:ext cx="1600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371.343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1045.32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0.0921773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25" name="Google Shape;125;p18"/>
          <p:cNvSpPr txBox="1"/>
          <p:nvPr/>
        </p:nvSpPr>
        <p:spPr>
          <a:xfrm>
            <a:off x="6461550" y="2243213"/>
            <a:ext cx="5431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1227.8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968.857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0.292735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26" name="Google Shape;126;p18"/>
          <p:cNvSpPr txBox="1"/>
          <p:nvPr/>
        </p:nvSpPr>
        <p:spPr>
          <a:xfrm>
            <a:off x="5204950" y="1195775"/>
            <a:ext cx="27834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909.952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344.9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0.752397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27" name="Google Shape;127;p18"/>
          <p:cNvSpPr txBox="1"/>
          <p:nvPr/>
        </p:nvSpPr>
        <p:spPr>
          <a:xfrm>
            <a:off x="6252125" y="1195775"/>
            <a:ext cx="18084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1071.99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362.649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0.872422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28" name="Google Shape;128;p18"/>
          <p:cNvSpPr txBox="1"/>
          <p:nvPr/>
        </p:nvSpPr>
        <p:spPr>
          <a:xfrm>
            <a:off x="4499800" y="1526213"/>
            <a:ext cx="1894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642.153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409.61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0.792898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29" name="Google Shape;129;p18"/>
          <p:cNvSpPr txBox="1"/>
          <p:nvPr/>
        </p:nvSpPr>
        <p:spPr>
          <a:xfrm>
            <a:off x="6286225" y="3694250"/>
            <a:ext cx="2096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1168.95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480.187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0.73604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30" name="Google Shape;130;p18"/>
          <p:cNvSpPr txBox="1"/>
          <p:nvPr/>
        </p:nvSpPr>
        <p:spPr>
          <a:xfrm>
            <a:off x="5390575" y="4408125"/>
            <a:ext cx="1986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895.257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1021.77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0.296939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31" name="Google Shape;131;p18"/>
          <p:cNvSpPr txBox="1"/>
          <p:nvPr/>
        </p:nvSpPr>
        <p:spPr>
          <a:xfrm>
            <a:off x="4420100" y="4510575"/>
            <a:ext cx="1600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418.447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1048.34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0.0986493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32" name="Google Shape;132;p18"/>
          <p:cNvSpPr txBox="1"/>
          <p:nvPr/>
        </p:nvSpPr>
        <p:spPr>
          <a:xfrm>
            <a:off x="6506900" y="4408125"/>
            <a:ext cx="1446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1269.04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992.364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0.359824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33" name="Google Shape;133;p18"/>
          <p:cNvSpPr txBox="1"/>
          <p:nvPr/>
        </p:nvSpPr>
        <p:spPr>
          <a:xfrm>
            <a:off x="5323725" y="3290675"/>
            <a:ext cx="1471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1024.82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386.126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0.821604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34" name="Google Shape;134;p18"/>
          <p:cNvSpPr txBox="1"/>
          <p:nvPr/>
        </p:nvSpPr>
        <p:spPr>
          <a:xfrm>
            <a:off x="6418075" y="3325675"/>
            <a:ext cx="1833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1189.63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397.825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0.812458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35" name="Google Shape;135;p18"/>
          <p:cNvSpPr txBox="1"/>
          <p:nvPr/>
        </p:nvSpPr>
        <p:spPr>
          <a:xfrm>
            <a:off x="4712988" y="3694250"/>
            <a:ext cx="12384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739.156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494.982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0.754551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311700" y="130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Openpose를 통한 Pose estimation 결과 (측면 90도)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75" y="747053"/>
            <a:ext cx="3418354" cy="208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6250" y="747050"/>
            <a:ext cx="3418358" cy="208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575" y="2989725"/>
            <a:ext cx="3418349" cy="192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6250" y="2989725"/>
            <a:ext cx="3418363" cy="192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6331550" y="1181050"/>
            <a:ext cx="2012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1148.41,294.757,0.658403</a:t>
            </a:r>
            <a:endParaRPr sz="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46" name="Google Shape;146;p19"/>
          <p:cNvSpPr txBox="1"/>
          <p:nvPr/>
        </p:nvSpPr>
        <p:spPr>
          <a:xfrm>
            <a:off x="5618725" y="2205750"/>
            <a:ext cx="1293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777.524,809.897,0.11221</a:t>
            </a:r>
            <a:endParaRPr sz="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47" name="Google Shape;147;p19"/>
          <p:cNvSpPr txBox="1"/>
          <p:nvPr/>
        </p:nvSpPr>
        <p:spPr>
          <a:xfrm>
            <a:off x="6967475" y="3494225"/>
            <a:ext cx="1411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1660.4,436.045,0.72123</a:t>
            </a:r>
            <a:endParaRPr sz="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48" name="Google Shape;148;p19"/>
          <p:cNvSpPr txBox="1"/>
          <p:nvPr/>
        </p:nvSpPr>
        <p:spPr>
          <a:xfrm>
            <a:off x="5912225" y="4437675"/>
            <a:ext cx="14466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1027.73,815.795,0.182252</a:t>
            </a:r>
            <a:endParaRPr sz="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정면에서의 측정 결과 보정</a:t>
            </a:r>
            <a:endParaRPr/>
          </a:p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311700" y="1152475"/>
            <a:ext cx="8520600" cy="17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8455" lvl="0" marL="457200" rtl="0" algn="l">
              <a:spcBef>
                <a:spcPts val="0"/>
              </a:spcBef>
              <a:spcAft>
                <a:spcPts val="0"/>
              </a:spcAft>
              <a:buSzPts val="1730"/>
              <a:buAutoNum type="arabicPeriod"/>
            </a:pPr>
            <a:r>
              <a:rPr lang="ko" sz="1729"/>
              <a:t>틀어진 신체 (ex 기울어진 어깨)</a:t>
            </a:r>
            <a:endParaRPr sz="1729"/>
          </a:p>
          <a:p>
            <a:pPr indent="-338455" lvl="1" marL="914400" rtl="0" algn="l">
              <a:spcBef>
                <a:spcPts val="0"/>
              </a:spcBef>
              <a:spcAft>
                <a:spcPts val="0"/>
              </a:spcAft>
              <a:buSzPts val="1730"/>
              <a:buAutoNum type="alphaLcPeriod"/>
            </a:pPr>
            <a:r>
              <a:rPr lang="ko" sz="1729"/>
              <a:t>그 자체로 자세가 틀어졌다고 판별 가능</a:t>
            </a:r>
            <a:endParaRPr sz="1729"/>
          </a:p>
          <a:p>
            <a:pPr indent="-338455" lvl="1" marL="914400" rtl="0" algn="l">
              <a:spcBef>
                <a:spcPts val="0"/>
              </a:spcBef>
              <a:spcAft>
                <a:spcPts val="0"/>
              </a:spcAft>
              <a:buSzPts val="1730"/>
              <a:buAutoNum type="alphaLcPeriod"/>
            </a:pPr>
            <a:r>
              <a:rPr lang="ko" sz="1729"/>
              <a:t>여기서 추가적으로 거북목등의 판별을 하고 싶다면 두 어깨를 잇는 벡터를 지표면에 평행인 선분과 내적하여 거리 보정</a:t>
            </a:r>
            <a:endParaRPr sz="1729"/>
          </a:p>
          <a:p>
            <a:pPr indent="-338455" lvl="0" marL="457200" rtl="0" algn="l">
              <a:spcBef>
                <a:spcPts val="0"/>
              </a:spcBef>
              <a:spcAft>
                <a:spcPts val="0"/>
              </a:spcAft>
              <a:buSzPts val="1730"/>
              <a:buAutoNum type="arabicPeriod"/>
            </a:pPr>
            <a:r>
              <a:rPr lang="ko" sz="1729"/>
              <a:t>카메라의 각도, 높이 등의 보정필요</a:t>
            </a:r>
            <a:endParaRPr sz="1729"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50" y="2950600"/>
            <a:ext cx="3363749" cy="189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측면 &lt;90 에서의 자세 판별</a:t>
            </a:r>
            <a:endParaRPr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73" y="3065249"/>
            <a:ext cx="3358248" cy="1889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474" y="1017725"/>
            <a:ext cx="3358248" cy="188901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2255800" y="1778475"/>
            <a:ext cx="2407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1045.34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459.567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0.778761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64" name="Google Shape;164;p21"/>
          <p:cNvSpPr txBox="1"/>
          <p:nvPr/>
        </p:nvSpPr>
        <p:spPr>
          <a:xfrm>
            <a:off x="1411625" y="2489300"/>
            <a:ext cx="2354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812.86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977.616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0.396832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65" name="Google Shape;165;p21"/>
          <p:cNvSpPr txBox="1"/>
          <p:nvPr/>
        </p:nvSpPr>
        <p:spPr>
          <a:xfrm>
            <a:off x="477925" y="2648700"/>
            <a:ext cx="1600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371.343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1045.32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0.0921773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66" name="Google Shape;166;p21"/>
          <p:cNvSpPr txBox="1"/>
          <p:nvPr/>
        </p:nvSpPr>
        <p:spPr>
          <a:xfrm>
            <a:off x="2519375" y="2421863"/>
            <a:ext cx="5431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1227.8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968.857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0.292735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67" name="Google Shape;167;p21"/>
          <p:cNvSpPr txBox="1"/>
          <p:nvPr/>
        </p:nvSpPr>
        <p:spPr>
          <a:xfrm>
            <a:off x="1262775" y="1374425"/>
            <a:ext cx="27834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909.952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344.9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0.752397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68" name="Google Shape;168;p21"/>
          <p:cNvSpPr txBox="1"/>
          <p:nvPr/>
        </p:nvSpPr>
        <p:spPr>
          <a:xfrm>
            <a:off x="2309950" y="1374425"/>
            <a:ext cx="18084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1071.99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362.649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0.872422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69" name="Google Shape;169;p21"/>
          <p:cNvSpPr txBox="1"/>
          <p:nvPr/>
        </p:nvSpPr>
        <p:spPr>
          <a:xfrm>
            <a:off x="557625" y="1704863"/>
            <a:ext cx="1894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642.153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409.61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0.792898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70" name="Google Shape;170;p21"/>
          <p:cNvSpPr txBox="1"/>
          <p:nvPr/>
        </p:nvSpPr>
        <p:spPr>
          <a:xfrm>
            <a:off x="2344050" y="3872900"/>
            <a:ext cx="2096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1168.95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480.187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0.73604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71" name="Google Shape;171;p21"/>
          <p:cNvSpPr txBox="1"/>
          <p:nvPr/>
        </p:nvSpPr>
        <p:spPr>
          <a:xfrm>
            <a:off x="1448400" y="4586775"/>
            <a:ext cx="1986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895.257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1021.77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0.296939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72" name="Google Shape;172;p21"/>
          <p:cNvSpPr txBox="1"/>
          <p:nvPr/>
        </p:nvSpPr>
        <p:spPr>
          <a:xfrm>
            <a:off x="477925" y="4689225"/>
            <a:ext cx="1600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418.447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1048.34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0.0986493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73" name="Google Shape;173;p21"/>
          <p:cNvSpPr txBox="1"/>
          <p:nvPr/>
        </p:nvSpPr>
        <p:spPr>
          <a:xfrm>
            <a:off x="2564725" y="4586775"/>
            <a:ext cx="1446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1269.04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992.364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0.359824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74" name="Google Shape;174;p21"/>
          <p:cNvSpPr txBox="1"/>
          <p:nvPr/>
        </p:nvSpPr>
        <p:spPr>
          <a:xfrm>
            <a:off x="1381550" y="3469325"/>
            <a:ext cx="1471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1024.82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386.126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0.821604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75" name="Google Shape;175;p21"/>
          <p:cNvSpPr txBox="1"/>
          <p:nvPr/>
        </p:nvSpPr>
        <p:spPr>
          <a:xfrm>
            <a:off x="2475900" y="3504325"/>
            <a:ext cx="1833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1189.63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397.825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0.812458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76" name="Google Shape;176;p21"/>
          <p:cNvSpPr txBox="1"/>
          <p:nvPr/>
        </p:nvSpPr>
        <p:spPr>
          <a:xfrm>
            <a:off x="770813" y="3872900"/>
            <a:ext cx="12384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739.156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494.982</a:t>
            </a:r>
            <a:r>
              <a:rPr lang="ko" sz="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0.754551</a:t>
            </a:r>
            <a:endParaRPr sz="5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77" name="Google Shape;177;p21"/>
          <p:cNvSpPr txBox="1"/>
          <p:nvPr/>
        </p:nvSpPr>
        <p:spPr>
          <a:xfrm>
            <a:off x="4458300" y="1379300"/>
            <a:ext cx="29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3641175" y="1605913"/>
            <a:ext cx="5712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사용자가 서비스 시작시 무조건 올바른 자세를 취하도록 강제할 수도 있을 것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이후 목과 코를 잇는 벡터등을 분석하여 자세가 틀어짐을 판별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고개를 돌린다던가 하는 단순한 움직임을 틀어진 자세로 잘못 판별하지 않기 위한 알고리즘 필요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긴 시간 해당 자세를 유지할 경우 자세가 틀어졌다고 판단할 수 있을 것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하지만 단순히 사이드 모니터를 보는 경우등의 예외가 존재함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머신러닝을 활용한 문제 해결 방법을 고안해보겠습니다.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To-Do Lists</a:t>
            </a:r>
            <a:endParaRPr/>
          </a:p>
        </p:txBody>
      </p: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자세판별 방법 정립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3-D 좌표의 정확도 높이는 방법 탐색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UI/UX 개발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